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italic.fntdata"/><Relationship Id="rId16" Type="http://schemas.openxmlformats.org/officeDocument/2006/relationships/slide" Target="slides/slide11.xml"/><Relationship Id="rId38" Type="http://schemas.openxmlformats.org/officeDocument/2006/relationships/font" Target="fonts/Raleway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65f7045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65f7045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365f7045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365f7045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365f7045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365f7045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365f7045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365f7045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data was from some countries who stopped </a:t>
            </a:r>
            <a:r>
              <a:rPr lang="en"/>
              <a:t>reporting</a:t>
            </a:r>
            <a:r>
              <a:rPr lang="en"/>
              <a:t> later on because they had minimal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-they were dropped from our model and predictions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365f7045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365f7045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dddf07a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dddf07a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365f7045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365f7045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dddf07a8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dddf07a8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365f7045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365f7045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dddf07a8e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dddf07a8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365f7045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365f7045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365f7045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365f7045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365f7045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365f7045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365f7045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365f7045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dddf07a8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dddf07a8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365f7045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365f7045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365f70458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365f70458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365f7045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365f7045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dddf07a8e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dddf07a8e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dddf07a8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dddf07a8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365f7045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365f7045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365f7045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365f7045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365f7045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365f7045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365f7045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365f7045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365f7045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365f7045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365f7045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365f7045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365f7045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365f7045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365f7045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365f7045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365f7045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365f7045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365f7045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365f7045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Model_(abstract)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lang="en" sz="2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Comparison of Time Series Models to Predict COVID-19 Cases</a:t>
            </a:r>
            <a:endParaRPr sz="4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Kenny Lau, Eddie Aung, Elaine Pranadjaya, Wittawat  Chailiab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Ended Up Doing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We learned that there was no correlation between the average new cases and all the attributes from the dataset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We can still use Time Series Forecasting to predict future new cases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b="1" lang="en" sz="1500">
                <a:solidFill>
                  <a:srgbClr val="434343"/>
                </a:solidFill>
                <a:highlight>
                  <a:srgbClr val="FFFFFF"/>
                </a:highlight>
              </a:rPr>
              <a:t>Time series forecasting</a:t>
            </a:r>
            <a:r>
              <a:rPr lang="en" sz="1500">
                <a:solidFill>
                  <a:srgbClr val="434343"/>
                </a:solidFill>
                <a:highlight>
                  <a:srgbClr val="FFFFFF"/>
                </a:highlight>
              </a:rPr>
              <a:t>: The use of a </a:t>
            </a:r>
            <a:r>
              <a:rPr lang="en" sz="1500">
                <a:solidFill>
                  <a:srgbClr val="434343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</a:t>
            </a:r>
            <a:r>
              <a:rPr lang="en" sz="1500">
                <a:solidFill>
                  <a:srgbClr val="434343"/>
                </a:solidFill>
                <a:highlight>
                  <a:srgbClr val="FFFFFF"/>
                </a:highlight>
              </a:rPr>
              <a:t> to predict future values based on previously observed values</a:t>
            </a:r>
            <a:endParaRPr sz="15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  <a:highlight>
                  <a:srgbClr val="FFFFFF"/>
                </a:highlight>
              </a:rPr>
              <a:t>Picked the 5 most popular time series methods</a:t>
            </a:r>
            <a:endParaRPr sz="15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The goal was to find the model that provided the most accurate results for the </a:t>
            </a:r>
            <a:r>
              <a:rPr b="1" lang="en" sz="1500">
                <a:solidFill>
                  <a:srgbClr val="434343"/>
                </a:solidFill>
              </a:rPr>
              <a:t>10 most populated countries</a:t>
            </a:r>
            <a:endParaRPr b="1"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Ended Up Doing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  <a:highlight>
                  <a:srgbClr val="FFFFFF"/>
                </a:highlight>
              </a:rPr>
              <a:t>Train with 96% of the data and test with remaining 4%</a:t>
            </a:r>
            <a:endParaRPr sz="15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Calculated the Mean Squared Error for each country with respective model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Visualized data to compare actual to predicted values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Final comparison between all models to find the model that was the most accurate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687" y="3322100"/>
            <a:ext cx="4102626" cy="16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791" y="0"/>
            <a:ext cx="27824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64250" y="4153650"/>
            <a:ext cx="28155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Column (0) = 12-31-2019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Last Column (331) = 11-26-2020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0689"/>
            <a:ext cx="9144001" cy="343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Ridge Regression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729450" y="2078875"/>
            <a:ext cx="5509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Type of linear regression.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Reflects the Bayesian framework: forming an initial estimate and then improving the estimate as more data is gathered.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Bayesian regression is able to deal with insufficient data or poorly distributed data by formulating linear regression using probability distributors rather than point estimates.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850" y="1615488"/>
            <a:ext cx="1598289" cy="28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48660" l="0" r="0" t="0"/>
          <a:stretch/>
        </p:blipFill>
        <p:spPr>
          <a:xfrm>
            <a:off x="26600" y="176850"/>
            <a:ext cx="4433625" cy="14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075" y="1853850"/>
            <a:ext cx="7156342" cy="31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b="0" l="0" r="1361" t="50194"/>
          <a:stretch/>
        </p:blipFill>
        <p:spPr>
          <a:xfrm>
            <a:off x="4538000" y="207875"/>
            <a:ext cx="4508086" cy="14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Regression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727650" y="2087775"/>
            <a:ext cx="6151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Developed from Support Vector Machine (SVM) for regression analysis.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Decide a Hyperplane(best fit line) and draw a boundary line along the Hyperplane.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	</a:t>
            </a:r>
            <a:endParaRPr sz="150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250" y="897325"/>
            <a:ext cx="2298600" cy="39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843" y="2821100"/>
            <a:ext cx="3392582" cy="21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8425"/>
            <a:ext cx="9144000" cy="44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(Polynomial)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729450" y="2078875"/>
            <a:ext cx="5451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Statistical method for predictive analysis.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Show linear relationship between variables (dependent and independents).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Apply polynomial regression for better </a:t>
            </a:r>
            <a:r>
              <a:rPr lang="en"/>
              <a:t>accuracy</a:t>
            </a:r>
            <a:r>
              <a:rPr lang="en"/>
              <a:t>.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779" y="811600"/>
            <a:ext cx="3165271" cy="3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38" y="559450"/>
            <a:ext cx="8748134" cy="44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Devastating Effects of COVID-19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As of November 29th, 2020 there are...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63,066,168 cases worldwide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1,465,048 deaths </a:t>
            </a:r>
            <a:r>
              <a:rPr lang="en" sz="1500"/>
              <a:t>worldwide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has completely c</a:t>
            </a:r>
            <a:r>
              <a:rPr lang="en" sz="1500"/>
              <a:t>hanged our daily lives and how we interact with people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Is it possible to accurately determine number of future cases using statistical/machine learning models?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If so, countries can optimize usage of national resources and lead to quick recover for the global health and economy</a:t>
            </a:r>
            <a:endParaRPr sz="15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550" y="823325"/>
            <a:ext cx="2977850" cy="19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Holt’s Linear Trend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AKA Holt-Winter Exponential Smoothing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Uses exponential smoothing to encode values from the past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Uses the past data to predict “typical” values for present data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4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550" y="1318650"/>
            <a:ext cx="175260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25" y="943875"/>
            <a:ext cx="4213850" cy="32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950" y="953513"/>
            <a:ext cx="4213850" cy="3236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Autoregressive Integrated Moving Average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729450" y="2078875"/>
            <a:ext cx="6191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Contains two components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Autoregression (AR)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Moving average (MA)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AR regresses on its own lagged or prior values while MA incorporates dependency between an observation and residual error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Effective in predicting value changes on intervals</a:t>
            </a:r>
            <a:endParaRPr sz="1500"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800" y="1908425"/>
            <a:ext cx="2079017" cy="32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150"/>
            <a:ext cx="9144000" cy="460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7294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 rotWithShape="1">
          <a:blip r:embed="rId3">
            <a:alphaModFix/>
          </a:blip>
          <a:srcRect b="39921" l="0" r="0" t="0"/>
          <a:stretch/>
        </p:blipFill>
        <p:spPr>
          <a:xfrm>
            <a:off x="729450" y="557650"/>
            <a:ext cx="7688699" cy="447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 rotWithShape="1">
          <a:blip r:embed="rId3">
            <a:alphaModFix/>
          </a:blip>
          <a:srcRect b="0" l="-1349" r="51753" t="59905"/>
          <a:stretch/>
        </p:blipFill>
        <p:spPr>
          <a:xfrm>
            <a:off x="229025" y="829725"/>
            <a:ext cx="4451924" cy="348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b="0" l="50404" r="0" t="59905"/>
          <a:stretch/>
        </p:blipFill>
        <p:spPr>
          <a:xfrm>
            <a:off x="4850375" y="942162"/>
            <a:ext cx="4164626" cy="325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946020"/>
            <a:ext cx="9143999" cy="3251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RSME </a:t>
            </a:r>
            <a:endParaRPr/>
          </a:p>
        </p:txBody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 b="42289" l="0" r="0" t="0"/>
          <a:stretch/>
        </p:blipFill>
        <p:spPr>
          <a:xfrm>
            <a:off x="211375" y="1914550"/>
            <a:ext cx="5105803" cy="298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 rotWithShape="1">
          <a:blip r:embed="rId3">
            <a:alphaModFix/>
          </a:blip>
          <a:srcRect b="0" l="52572" r="0" t="57459"/>
          <a:stretch/>
        </p:blipFill>
        <p:spPr>
          <a:xfrm>
            <a:off x="5792027" y="684375"/>
            <a:ext cx="2421575" cy="219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0"/>
          <p:cNvPicPr preferRelativeResize="0"/>
          <p:nvPr/>
        </p:nvPicPr>
        <p:blipFill rotWithShape="1">
          <a:blip r:embed="rId3">
            <a:alphaModFix/>
          </a:blip>
          <a:srcRect b="0" l="0" r="52572" t="57459"/>
          <a:stretch/>
        </p:blipFill>
        <p:spPr>
          <a:xfrm>
            <a:off x="5792027" y="2882475"/>
            <a:ext cx="2421575" cy="219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 We Ran Into</a:t>
            </a:r>
            <a:endParaRPr/>
          </a:p>
        </p:txBody>
      </p:sp>
      <p:sp>
        <p:nvSpPr>
          <p:cNvPr id="280" name="Google Shape;280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hard to </a:t>
            </a:r>
            <a:r>
              <a:rPr lang="en" sz="1500"/>
              <a:t>schedule times to collaborate </a:t>
            </a:r>
            <a:r>
              <a:rPr lang="en" sz="1500"/>
              <a:t> together virtually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Had a hard time determining the dataset and what data we want to predict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Wanted a to find a relevant dataset that would be interesting to analyze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 being able to apply the machine learning models we learned in class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Considered switching datasets but we found COVID-19 data to be the most interesting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Using a COVID-19 dataset and different time series models, we will apply our knowledge of </a:t>
            </a:r>
            <a:r>
              <a:rPr b="1" lang="en" sz="1500">
                <a:solidFill>
                  <a:srgbClr val="434343"/>
                </a:solidFill>
              </a:rPr>
              <a:t>supervised learning regressions</a:t>
            </a:r>
            <a:r>
              <a:rPr lang="en" sz="1500">
                <a:solidFill>
                  <a:srgbClr val="434343"/>
                </a:solidFill>
              </a:rPr>
              <a:t> to try to accurately predict new cases 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We will be using the following models: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</a:rPr>
              <a:t>Linear Regression</a:t>
            </a:r>
            <a:endParaRPr sz="1500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" sz="1500">
                <a:solidFill>
                  <a:srgbClr val="434343"/>
                </a:solidFill>
              </a:rPr>
              <a:t>Autoregressive Integrated Moving Average (ARIMA)</a:t>
            </a:r>
            <a:endParaRPr sz="1500">
              <a:solidFill>
                <a:srgbClr val="434343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○"/>
            </a:pPr>
            <a:r>
              <a:rPr lang="en" sz="1500">
                <a:solidFill>
                  <a:srgbClr val="434343"/>
                </a:solidFill>
              </a:rPr>
              <a:t>Bayesian Ridge Regression</a:t>
            </a:r>
            <a:endParaRPr sz="16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</a:rPr>
              <a:t>Support Vector Regressor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500">
                <a:solidFill>
                  <a:srgbClr val="434343"/>
                </a:solidFill>
              </a:rPr>
              <a:t>Holt’s Linear Trend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Visualize and </a:t>
            </a:r>
            <a:r>
              <a:rPr lang="en" sz="1500">
                <a:solidFill>
                  <a:srgbClr val="434343"/>
                </a:solidFill>
              </a:rPr>
              <a:t>compare</a:t>
            </a:r>
            <a:r>
              <a:rPr lang="en" sz="1500">
                <a:solidFill>
                  <a:srgbClr val="434343"/>
                </a:solidFill>
              </a:rPr>
              <a:t> the different models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</a:t>
            </a:r>
            <a:endParaRPr/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4 different types of regression models and their behavior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COVID-19 cases surprisingly have no correlation with many of the attributes for each country (GDP, population density, etc.)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Showcases importances of having strict public health guidelines and regulations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 model that consistently &amp; accurately predicts cases for countries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solidFill>
                  <a:srgbClr val="434343"/>
                </a:solidFill>
              </a:rPr>
              <a:t>Estimating the number of new cases per day is highly complex</a:t>
            </a:r>
            <a:r>
              <a:rPr lang="en" sz="1500"/>
              <a:t>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Some models work better on specific </a:t>
            </a:r>
            <a:r>
              <a:rPr lang="en" sz="1500"/>
              <a:t>countries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For example, ARIMA doesn’t work at all on Russia dataset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Wear a mask</a:t>
            </a:r>
            <a:endParaRPr sz="1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3049500" y="2171850"/>
            <a:ext cx="3045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you!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Data Attributes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8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Lots of attributes with general information about country</a:t>
            </a:r>
            <a:endParaRPr sz="15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 sz="1200">
                <a:solidFill>
                  <a:srgbClr val="434343"/>
                </a:solidFill>
              </a:rPr>
              <a:t>Continent</a:t>
            </a:r>
            <a:endParaRPr sz="12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 sz="1200">
                <a:solidFill>
                  <a:srgbClr val="434343"/>
                </a:solidFill>
              </a:rPr>
              <a:t>Location</a:t>
            </a:r>
            <a:endParaRPr sz="12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 sz="1200">
                <a:solidFill>
                  <a:srgbClr val="434343"/>
                </a:solidFill>
              </a:rPr>
              <a:t>Population</a:t>
            </a:r>
            <a:endParaRPr sz="12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 sz="1200">
                <a:solidFill>
                  <a:srgbClr val="434343"/>
                </a:solidFill>
              </a:rPr>
              <a:t>Population Density</a:t>
            </a:r>
            <a:endParaRPr sz="12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 sz="1200">
                <a:solidFill>
                  <a:srgbClr val="434343"/>
                </a:solidFill>
              </a:rPr>
              <a:t>Median Age</a:t>
            </a:r>
            <a:endParaRPr sz="12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 sz="1200">
                <a:solidFill>
                  <a:srgbClr val="434343"/>
                </a:solidFill>
              </a:rPr>
              <a:t>% of Population Over 65</a:t>
            </a:r>
            <a:endParaRPr sz="12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 sz="1200">
                <a:solidFill>
                  <a:srgbClr val="434343"/>
                </a:solidFill>
              </a:rPr>
              <a:t>% of Population Over 70</a:t>
            </a:r>
            <a:endParaRPr sz="12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 sz="1200">
                <a:solidFill>
                  <a:srgbClr val="434343"/>
                </a:solidFill>
              </a:rPr>
              <a:t>GDP per capita</a:t>
            </a:r>
            <a:endParaRPr sz="12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 sz="1200">
                <a:solidFill>
                  <a:srgbClr val="434343"/>
                </a:solidFill>
              </a:rPr>
              <a:t>And many more attributes</a:t>
            </a:r>
            <a:endParaRPr sz="12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Each country also had an attribute with JSON formatted data of the number of cases for the corresponding date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186" y="546650"/>
            <a:ext cx="6627627" cy="44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862" y="566775"/>
            <a:ext cx="6794277" cy="450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750" y="608000"/>
            <a:ext cx="6076100" cy="433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First Tried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Maybe all the attributes fo</a:t>
            </a:r>
            <a:r>
              <a:rPr lang="en" sz="1500"/>
              <a:t>r each </a:t>
            </a:r>
            <a:r>
              <a:rPr lang="en" sz="1500"/>
              <a:t>country can be used in a ML model to predict the average number of new cases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this is true we can...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Cleaned up the data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Find the correlations between all the attributes and average new cases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Apply different ML models (KNN, Neural Network, Regression) to data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Compare results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50" y="601175"/>
            <a:ext cx="2613650" cy="4311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800" y="1232775"/>
            <a:ext cx="59531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